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5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4"/>
  </p:notesMasterIdLst>
  <p:sldIdLst>
    <p:sldId id="2076138227" r:id="rId7"/>
    <p:sldId id="2076138228" r:id="rId8"/>
    <p:sldId id="2076138286" r:id="rId9"/>
    <p:sldId id="1841" r:id="rId10"/>
    <p:sldId id="2076137945" r:id="rId11"/>
    <p:sldId id="2076136710" r:id="rId12"/>
    <p:sldId id="2076138331" r:id="rId13"/>
    <p:sldId id="2076138332" r:id="rId14"/>
    <p:sldId id="2076136715" r:id="rId15"/>
    <p:sldId id="2076136716" r:id="rId16"/>
    <p:sldId id="10041" r:id="rId17"/>
    <p:sldId id="2076137972" r:id="rId18"/>
    <p:sldId id="2076137947" r:id="rId19"/>
    <p:sldId id="2076137973" r:id="rId20"/>
    <p:sldId id="489" r:id="rId21"/>
    <p:sldId id="8343" r:id="rId22"/>
    <p:sldId id="2076137949" r:id="rId23"/>
    <p:sldId id="2076138287" r:id="rId24"/>
    <p:sldId id="2076137948" r:id="rId25"/>
    <p:sldId id="2076137943" r:id="rId26"/>
    <p:sldId id="2076138288" r:id="rId27"/>
    <p:sldId id="2076137975" r:id="rId28"/>
    <p:sldId id="2076137974" r:id="rId29"/>
    <p:sldId id="2076137953" r:id="rId30"/>
    <p:sldId id="2076138289" r:id="rId31"/>
    <p:sldId id="2076137955" r:id="rId32"/>
    <p:sldId id="2076137958" r:id="rId33"/>
    <p:sldId id="2076138290" r:id="rId34"/>
    <p:sldId id="2076137976" r:id="rId35"/>
    <p:sldId id="2076137942" r:id="rId36"/>
    <p:sldId id="2076137965" r:id="rId37"/>
    <p:sldId id="2076138357" r:id="rId38"/>
    <p:sldId id="2453" r:id="rId39"/>
    <p:sldId id="2076137978" r:id="rId40"/>
    <p:sldId id="2076138305" r:id="rId41"/>
    <p:sldId id="2076138361" r:id="rId42"/>
    <p:sldId id="2076138306" r:id="rId43"/>
    <p:sldId id="2076138307" r:id="rId44"/>
    <p:sldId id="2076138308" r:id="rId45"/>
    <p:sldId id="2076138367" r:id="rId46"/>
    <p:sldId id="2076138368" r:id="rId47"/>
    <p:sldId id="2076138369" r:id="rId48"/>
    <p:sldId id="2076138309" r:id="rId49"/>
    <p:sldId id="2076138291" r:id="rId50"/>
    <p:sldId id="2076138251" r:id="rId51"/>
    <p:sldId id="1370" r:id="rId52"/>
    <p:sldId id="2076137919" r:id="rId53"/>
    <p:sldId id="2076137922" r:id="rId54"/>
    <p:sldId id="2076137933" r:id="rId55"/>
    <p:sldId id="2076137951" r:id="rId56"/>
    <p:sldId id="2076137963" r:id="rId57"/>
    <p:sldId id="2076137923" r:id="rId58"/>
    <p:sldId id="2076138382" r:id="rId59"/>
    <p:sldId id="2076138383" r:id="rId60"/>
    <p:sldId id="2076138386" r:id="rId61"/>
    <p:sldId id="2076138387" r:id="rId62"/>
    <p:sldId id="2076138389" r:id="rId63"/>
    <p:sldId id="2076138391" r:id="rId64"/>
    <p:sldId id="2076138392" r:id="rId65"/>
    <p:sldId id="2076137960" r:id="rId66"/>
    <p:sldId id="2076137961" r:id="rId67"/>
    <p:sldId id="2076138415" r:id="rId68"/>
    <p:sldId id="2076138395" r:id="rId69"/>
    <p:sldId id="2076138407" r:id="rId70"/>
    <p:sldId id="2076138408" r:id="rId71"/>
    <p:sldId id="2076138409" r:id="rId72"/>
    <p:sldId id="2076138410" r:id="rId73"/>
    <p:sldId id="2076138411" r:id="rId74"/>
    <p:sldId id="2076138412" r:id="rId75"/>
    <p:sldId id="2076138413" r:id="rId76"/>
    <p:sldId id="2076138414" r:id="rId77"/>
    <p:sldId id="2076137920" r:id="rId78"/>
    <p:sldId id="2076138292" r:id="rId79"/>
    <p:sldId id="2076138295" r:id="rId80"/>
    <p:sldId id="2076138296" r:id="rId81"/>
    <p:sldId id="2076138303" r:id="rId82"/>
    <p:sldId id="2076138416" r:id="rId83"/>
    <p:sldId id="2076137814" r:id="rId84"/>
    <p:sldId id="2076136689" r:id="rId85"/>
    <p:sldId id="2076138299" r:id="rId86"/>
    <p:sldId id="9885" r:id="rId87"/>
    <p:sldId id="2076136705" r:id="rId88"/>
    <p:sldId id="9886" r:id="rId89"/>
    <p:sldId id="9981" r:id="rId90"/>
    <p:sldId id="2076138300" r:id="rId91"/>
    <p:sldId id="10009" r:id="rId92"/>
    <p:sldId id="9937" r:id="rId93"/>
    <p:sldId id="9933" r:id="rId94"/>
    <p:sldId id="338" r:id="rId95"/>
    <p:sldId id="2076138271" r:id="rId96"/>
    <p:sldId id="2076138301" r:id="rId97"/>
    <p:sldId id="2076138302" r:id="rId98"/>
    <p:sldId id="2076138256" r:id="rId99"/>
    <p:sldId id="2076138240" r:id="rId100"/>
    <p:sldId id="256" r:id="rId101"/>
    <p:sldId id="261" r:id="rId102"/>
    <p:sldId id="2076138241"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Lst>
        </p14:section>
        <p14:section name="Spark for Data Science" id="{EFA6B0C7-BDF8-45CF-8DE7-B06FB1F5A46F}">
          <p14:sldIdLst>
            <p14:sldId id="2076138286"/>
            <p14:sldId id="1841"/>
            <p14:sldId id="2076137945"/>
            <p14:sldId id="2076136710"/>
            <p14:sldId id="2076138331"/>
            <p14:sldId id="2076138332"/>
            <p14:sldId id="2076136715"/>
            <p14:sldId id="2076136716"/>
            <p14:sldId id="10041"/>
            <p14:sldId id="2076137972"/>
            <p14:sldId id="2076137947"/>
            <p14:sldId id="2076137973"/>
            <p14:sldId id="489"/>
            <p14:sldId id="8343"/>
            <p14:sldId id="2076137949"/>
            <p14:sldId id="2076138287"/>
            <p14:sldId id="2076137948"/>
            <p14:sldId id="2076137943"/>
            <p14:sldId id="2076138288"/>
            <p14:sldId id="2076137975"/>
            <p14:sldId id="2076137974"/>
            <p14:sldId id="2076137953"/>
            <p14:sldId id="2076138289"/>
            <p14:sldId id="2076137955"/>
            <p14:sldId id="2076137958"/>
            <p14:sldId id="2076138290"/>
            <p14:sldId id="2076137976"/>
            <p14:sldId id="2076137942"/>
            <p14:sldId id="2076137965"/>
            <p14:sldId id="2076138357"/>
            <p14:sldId id="2453"/>
            <p14:sldId id="2076137978"/>
            <p14:sldId id="2076138305"/>
            <p14:sldId id="2076138361"/>
            <p14:sldId id="2076138306"/>
            <p14:sldId id="2076138307"/>
            <p14:sldId id="2076138308"/>
            <p14:sldId id="2076138367"/>
            <p14:sldId id="2076138368"/>
            <p14:sldId id="2076138369"/>
            <p14:sldId id="2076138309"/>
            <p14:sldId id="2076138291"/>
          </p14:sldIdLst>
        </p14:section>
        <p14:section name="Break 1" id="{A6542719-E2AA-47BD-8F7B-6CFEF2FDB868}">
          <p14:sldIdLst>
            <p14:sldId id="2076138251"/>
          </p14:sldIdLst>
        </p14:section>
        <p14:section name="Security" id="{ABA1DBC8-22D3-4519-9AD6-738572B8CA9E}">
          <p14:sldIdLst>
            <p14:sldId id="1370"/>
            <p14:sldId id="2076137919"/>
            <p14:sldId id="2076137922"/>
            <p14:sldId id="2076137933"/>
            <p14:sldId id="2076137951"/>
            <p14:sldId id="2076137963"/>
            <p14:sldId id="2076137923"/>
            <p14:sldId id="2076138382"/>
            <p14:sldId id="2076138383"/>
            <p14:sldId id="2076138386"/>
            <p14:sldId id="2076138387"/>
            <p14:sldId id="2076138389"/>
            <p14:sldId id="2076138391"/>
            <p14:sldId id="2076138392"/>
            <p14:sldId id="2076137960"/>
            <p14:sldId id="2076137961"/>
            <p14:sldId id="2076138415"/>
            <p14:sldId id="2076138395"/>
            <p14:sldId id="2076138407"/>
            <p14:sldId id="2076138408"/>
            <p14:sldId id="2076138409"/>
            <p14:sldId id="2076138410"/>
            <p14:sldId id="2076138411"/>
            <p14:sldId id="2076138412"/>
            <p14:sldId id="2076138413"/>
            <p14:sldId id="2076138414"/>
            <p14:sldId id="2076137920"/>
          </p14:sldIdLst>
        </p14:section>
        <p14:section name="Monitor and Manage" id="{40256708-34E4-41AA-8AF6-E2C2A70F0E68}">
          <p14:sldIdLst>
            <p14:sldId id="2076138292"/>
            <p14:sldId id="2076138295"/>
            <p14:sldId id="2076138296"/>
            <p14:sldId id="2076138303"/>
            <p14:sldId id="2076138416"/>
            <p14:sldId id="2076137814"/>
            <p14:sldId id="2076136689"/>
            <p14:sldId id="2076138299"/>
            <p14:sldId id="9885"/>
            <p14:sldId id="2076136705"/>
            <p14:sldId id="9886"/>
            <p14:sldId id="9981"/>
            <p14:sldId id="2076138300"/>
            <p14:sldId id="10009"/>
            <p14:sldId id="9937"/>
            <p14:sldId id="9933"/>
            <p14:sldId id="338"/>
            <p14:sldId id="2076138271"/>
            <p14:sldId id="2076138301"/>
          </p14:sldIdLst>
        </p14:section>
        <p14:section name="Break 2" id="{7B595846-30D6-4443-8EBE-21623F55DA57}">
          <p14:sldIdLst>
            <p14:sldId id="2076138302"/>
          </p14:sldIdLst>
        </p14:section>
        <p14:section name="PoC Challenges 3 &amp; 4" id="{306D1B90-E4A0-4D70-A761-B38DFCD34DBC}">
          <p14:sldIdLst>
            <p14:sldId id="2076138256"/>
          </p14:sldIdLst>
        </p14:section>
        <p14:section name="Wrap-up" id="{70973284-0EBE-4E16-8895-3758FF0591DF}">
          <p14:sldIdLst>
            <p14:sldId id="2076138240"/>
            <p14:sldId id="256"/>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49" autoAdjust="0"/>
    <p:restoredTop sz="86326" autoAdjust="0"/>
  </p:normalViewPr>
  <p:slideViewPr>
    <p:cSldViewPr snapToGrid="0">
      <p:cViewPr varScale="1">
        <p:scale>
          <a:sx n="98" d="100"/>
          <a:sy n="98" d="100"/>
        </p:scale>
        <p:origin x="726" y="90"/>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theme" Target="theme/theme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3/16/2021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3/16/2021 12:59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61516"/>
                </a:solidFill>
                <a:latin typeface="Helvetica" panose="020B0604020202020204" pitchFamily="34" charset="0"/>
              </a:rPr>
              <a:t>Synapse SHOULD be preferred for performing Data Engineering. </a:t>
            </a:r>
            <a:endParaRPr lang="en-US" sz="1800" dirty="0"/>
          </a:p>
          <a:p>
            <a:endParaRPr lang="en-US" sz="1800" dirty="0">
              <a:solidFill>
                <a:srgbClr val="161516"/>
              </a:solidFill>
              <a:latin typeface="Helvetica" panose="020B0604020202020204" pitchFamily="34" charset="0"/>
            </a:endParaRPr>
          </a:p>
          <a:p>
            <a:r>
              <a:rPr lang="en-US" sz="1800" dirty="0">
                <a:solidFill>
                  <a:srgbClr val="161516"/>
                </a:solidFill>
                <a:latin typeface="Helvetica" panose="020B0604020202020204" pitchFamily="34" charset="0"/>
              </a:rPr>
              <a:t>ML training should ALWAYS be done within AML. And, if you happen to have Spark based ML, then that would be a case to consider Azure Databricks.</a:t>
            </a:r>
          </a:p>
          <a:p>
            <a:endParaRPr lang="en-US" sz="1800" dirty="0">
              <a:solidFill>
                <a:srgbClr val="161516"/>
              </a:solidFill>
              <a:latin typeface="Helvetica" panose="020B0604020202020204" pitchFamily="34" charset="0"/>
            </a:endParaRPr>
          </a:p>
          <a:p>
            <a:r>
              <a:rPr lang="en-US" sz="1800" dirty="0">
                <a:solidFill>
                  <a:srgbClr val="161516"/>
                </a:solidFill>
                <a:latin typeface="Helvetica" panose="020B0604020202020204" pitchFamily="34" charset="0"/>
              </a:rPr>
              <a:t>Then to augment that you can operationalize by deploying to AKS or in some cases to the T-SQL Predict.</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dirty="0">
                <a:solidFill>
                  <a:schemeClr val="tx1"/>
                </a:solidFill>
                <a:effectLst/>
                <a:latin typeface="Segoe UI Light" pitchFamily="34" charset="0"/>
                <a:ea typeface="+mn-ea"/>
                <a:cs typeface="+mn-cs"/>
                <a:hlinkClick r:id="rId3"/>
              </a:rPr>
              <a:t>Open Neural Network Exchange</a:t>
            </a:r>
            <a:r>
              <a:rPr lang="en-US" sz="900" b="0" i="0" kern="1200" dirty="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dirty="0">
                <a:solidFill>
                  <a:schemeClr val="tx1"/>
                </a:solidFill>
                <a:effectLst/>
                <a:latin typeface="Segoe UI Light" pitchFamily="34" charset="0"/>
                <a:ea typeface="+mn-ea"/>
                <a:cs typeface="+mn-cs"/>
                <a:hlinkClick r:id="rId4"/>
              </a:rPr>
              <a:t>community of partners</a:t>
            </a:r>
            <a:r>
              <a:rPr lang="en-US" sz="900" b="0" i="0" kern="1200" dirty="0">
                <a:solidFill>
                  <a:schemeClr val="tx1"/>
                </a:solidFill>
                <a:effectLst/>
                <a:latin typeface="Segoe UI Light" pitchFamily="34" charset="0"/>
                <a:ea typeface="+mn-ea"/>
                <a:cs typeface="+mn-cs"/>
              </a:rPr>
              <a:t>, including Microsoft, who create compatible frameworks and tools.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create ONNX models from many frameworks, including </a:t>
            </a:r>
            <a:r>
              <a:rPr lang="en-US" sz="900" b="0" i="0" kern="1200" dirty="0" err="1">
                <a:solidFill>
                  <a:schemeClr val="tx1"/>
                </a:solidFill>
                <a:effectLst/>
                <a:latin typeface="Segoe UI Light" pitchFamily="34" charset="0"/>
                <a:ea typeface="+mn-ea"/>
                <a:cs typeface="+mn-cs"/>
              </a:rPr>
              <a:t>PyTorch</a:t>
            </a:r>
            <a:r>
              <a:rPr lang="en-US" sz="900" b="0" i="0" kern="1200" dirty="0">
                <a:solidFill>
                  <a:schemeClr val="tx1"/>
                </a:solidFill>
                <a:effectLst/>
                <a:latin typeface="Segoe UI Light" pitchFamily="34" charset="0"/>
                <a:ea typeface="+mn-ea"/>
                <a:cs typeface="+mn-cs"/>
              </a:rPr>
              <a:t>, Chainer, Microsoft Cognitive Toolkit (CNTK), </a:t>
            </a:r>
            <a:r>
              <a:rPr lang="en-US" sz="900" b="0" i="0" kern="1200" dirty="0" err="1">
                <a:solidFill>
                  <a:schemeClr val="tx1"/>
                </a:solidFill>
                <a:effectLst/>
                <a:latin typeface="Segoe UI Light" pitchFamily="34" charset="0"/>
                <a:ea typeface="+mn-ea"/>
                <a:cs typeface="+mn-cs"/>
              </a:rPr>
              <a:t>MXNet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ML.Net</a:t>
            </a:r>
            <a:r>
              <a:rPr lang="en-US" sz="900" b="0" i="0" kern="1200" dirty="0">
                <a:solidFill>
                  <a:schemeClr val="tx1"/>
                </a:solidFill>
                <a:effectLst/>
                <a:latin typeface="Segoe UI Light" pitchFamily="34" charset="0"/>
                <a:ea typeface="+mn-ea"/>
                <a:cs typeface="+mn-cs"/>
              </a:rPr>
              <a:t>, TensorFlow, </a:t>
            </a:r>
            <a:r>
              <a:rPr lang="en-US" sz="900" b="0" i="0" kern="1200" dirty="0" err="1">
                <a:solidFill>
                  <a:schemeClr val="tx1"/>
                </a:solidFill>
                <a:effectLst/>
                <a:latin typeface="Segoe UI Light" pitchFamily="34" charset="0"/>
                <a:ea typeface="+mn-ea"/>
                <a:cs typeface="+mn-cs"/>
              </a:rPr>
              <a:t>Keras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SciKit</a:t>
            </a:r>
            <a:r>
              <a:rPr lang="en-US" sz="900" b="0" i="0" kern="1200" dirty="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dirty="0" err="1">
                <a:solidFill>
                  <a:schemeClr val="tx1"/>
                </a:solidFill>
                <a:effectLst/>
                <a:latin typeface="Segoe UI Light" pitchFamily="34" charset="0"/>
                <a:ea typeface="+mn-ea"/>
                <a:cs typeface="+mn-cs"/>
              </a:rPr>
              <a:t>TensorRT</a:t>
            </a:r>
            <a:r>
              <a:rPr lang="en-US" sz="900" b="0" i="0" kern="1200" dirty="0">
                <a:solidFill>
                  <a:schemeClr val="tx1"/>
                </a:solidFill>
                <a:effectLst/>
                <a:latin typeface="Segoe UI Light" pitchFamily="34" charset="0"/>
                <a:ea typeface="+mn-ea"/>
                <a:cs typeface="+mn-cs"/>
              </a:rPr>
              <a:t> on NVidia GPUs. </a:t>
            </a:r>
            <a:r>
              <a:rPr lang="en-US" sz="900" b="0" i="0" u="none" strike="noStrike" kern="1200" dirty="0">
                <a:solidFill>
                  <a:schemeClr val="tx1"/>
                </a:solidFill>
                <a:effectLst/>
                <a:latin typeface="Segoe UI Light" pitchFamily="34" charset="0"/>
                <a:ea typeface="+mn-ea"/>
                <a:cs typeface="+mn-cs"/>
                <a:hlinkClick r:id="rId5"/>
              </a:rPr>
              <a:t>ONNX models can be deployed</a:t>
            </a:r>
            <a:r>
              <a:rPr lang="en-US" sz="900" b="0" i="0" kern="1200" dirty="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dirty="0">
                <a:solidFill>
                  <a:schemeClr val="tx1"/>
                </a:solidFill>
                <a:effectLst/>
                <a:latin typeface="Segoe UI Light" pitchFamily="34" charset="0"/>
                <a:ea typeface="+mn-ea"/>
                <a:cs typeface="+mn-cs"/>
                <a:hlinkClick r:id="rId6"/>
              </a:rPr>
              <a:t>Windows ML</a:t>
            </a:r>
            <a:r>
              <a:rPr lang="en-US" sz="900" b="0" i="0" kern="1200" dirty="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scientists: use the framework of their choice to create and train models</a:t>
            </a:r>
          </a:p>
          <a:p>
            <a:r>
              <a:rPr lang="en-US" sz="900" b="0" i="0" kern="1200" dirty="0">
                <a:solidFill>
                  <a:schemeClr val="tx1"/>
                </a:solidFill>
                <a:effectLst/>
                <a:latin typeface="Segoe UI Light" pitchFamily="34" charset="0"/>
                <a:ea typeface="+mn-ea"/>
                <a:cs typeface="+mn-cs"/>
              </a:rPr>
              <a:t>Developers: deploy models cross-platform with minimal integration work</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3/16/2021 12:59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3/16/2021 12:59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3/16/2021 12:59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3/16/2021 12:59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3/16/2021 12:59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Check this article to learn how to create private </a:t>
            </a:r>
            <a:r>
              <a:rPr lang="en-US" err="1"/>
              <a:t>endpoins</a:t>
            </a:r>
            <a:r>
              <a:rPr lang="en-US"/>
              <a:t> to your Azure 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3/16/2021 12:59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89</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3/16/2021 12:59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090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92</a:t>
            </a:fld>
            <a:endParaRPr lang="en-US"/>
          </a:p>
        </p:txBody>
      </p:sp>
    </p:spTree>
    <p:extLst>
      <p:ext uri="{BB962C8B-B14F-4D97-AF65-F5344CB8AC3E}">
        <p14:creationId xmlns:p14="http://schemas.microsoft.com/office/powerpoint/2010/main" val="3884048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94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6867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631250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26368008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3220111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846638967"/>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60290984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523538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4" r:id="rId37"/>
    <p:sldLayoutId id="2147483735" r:id="rId38"/>
    <p:sldLayoutId id="2147483736" r:id="rId39"/>
    <p:sldLayoutId id="2147483737" r:id="rId40"/>
    <p:sldLayoutId id="2147483738" r:id="rId41"/>
    <p:sldLayoutId id="2147483739"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notesSlide" Target="../notesSlides/notesSlide7.xml"/><Relationship Id="rId1" Type="http://schemas.openxmlformats.org/officeDocument/2006/relationships/slideLayout" Target="../slideLayouts/slideLayout69.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3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8.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2.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42.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1.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42.xml"/><Relationship Id="rId6" Type="http://schemas.openxmlformats.org/officeDocument/2006/relationships/image" Target="../media/image74.png"/><Relationship Id="rId5" Type="http://schemas.openxmlformats.org/officeDocument/2006/relationships/image" Target="../media/image84.sv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81.svg"/><Relationship Id="rId2" Type="http://schemas.openxmlformats.org/officeDocument/2006/relationships/image" Target="../media/image89.png"/><Relationship Id="rId1" Type="http://schemas.openxmlformats.org/officeDocument/2006/relationships/slideLayout" Target="../slideLayouts/slideLayout56.xml"/><Relationship Id="rId6" Type="http://schemas.openxmlformats.org/officeDocument/2006/relationships/image" Target="../media/image93.png"/><Relationship Id="rId11" Type="http://schemas.openxmlformats.org/officeDocument/2006/relationships/image" Target="../media/image80.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svg"/><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0.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39.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81.sv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40.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81.sv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80.png"/><Relationship Id="rId7"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39.xml"/><Relationship Id="rId6" Type="http://schemas.openxmlformats.org/officeDocument/2006/relationships/image" Target="../media/image104.svg"/><Relationship Id="rId5" Type="http://schemas.openxmlformats.org/officeDocument/2006/relationships/image" Target="../media/image110.png"/><Relationship Id="rId4" Type="http://schemas.openxmlformats.org/officeDocument/2006/relationships/image" Target="../media/image81.svg"/><Relationship Id="rId9" Type="http://schemas.openxmlformats.org/officeDocument/2006/relationships/image" Target="../media/image113.svg"/></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70.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0.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7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0.xml"/></Relationships>
</file>

<file path=ppt/slides/_rels/slide7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40.xml"/><Relationship Id="rId1" Type="http://schemas.openxmlformats.org/officeDocument/2006/relationships/slideLayout" Target="../slideLayouts/slideLayout70.xml"/><Relationship Id="rId5" Type="http://schemas.openxmlformats.org/officeDocument/2006/relationships/image" Target="../media/image122.emf"/><Relationship Id="rId4" Type="http://schemas.openxmlformats.org/officeDocument/2006/relationships/image" Target="../media/image121.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67.xml"/><Relationship Id="rId5" Type="http://schemas.openxmlformats.org/officeDocument/2006/relationships/image" Target="../media/image126.svg"/><Relationship Id="rId4" Type="http://schemas.openxmlformats.org/officeDocument/2006/relationships/image" Target="../media/image125.png"/></Relationships>
</file>

<file path=ppt/slides/_rels/slide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9.xml"/></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9.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9.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0.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notesSlide" Target="../notesSlides/notesSlide46.xml"/></Relationships>
</file>

<file path=ppt/slides/_rels/slide8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70.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6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9.xml"/><Relationship Id="rId1" Type="http://schemas.openxmlformats.org/officeDocument/2006/relationships/slideLayout" Target="../slideLayouts/slideLayout70.xml"/><Relationship Id="rId5" Type="http://schemas.openxmlformats.org/officeDocument/2006/relationships/image" Target="../media/image137.png"/><Relationship Id="rId4" Type="http://schemas.openxmlformats.org/officeDocument/2006/relationships/image" Target="../media/image136.png"/></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70.xml"/><Relationship Id="rId4" Type="http://schemas.openxmlformats.org/officeDocument/2006/relationships/image" Target="../media/image138.png"/></Relationships>
</file>

<file path=ppt/slides/_rels/slide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1.xml"/><Relationship Id="rId1" Type="http://schemas.openxmlformats.org/officeDocument/2006/relationships/slideLayout" Target="../slideLayouts/slideLayout7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14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65.xml"/></Relationships>
</file>

<file path=ppt/slides/_rels/slide93.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svg"/><Relationship Id="rId2" Type="http://schemas.openxmlformats.org/officeDocument/2006/relationships/image" Target="../media/image141.png"/><Relationship Id="rId16" Type="http://schemas.openxmlformats.org/officeDocument/2006/relationships/hyperlink" Target="https://github.com/solliancenet/azure-synapse-analytics-workshop-300-2-day" TargetMode="External"/><Relationship Id="rId1" Type="http://schemas.openxmlformats.org/officeDocument/2006/relationships/slideLayout" Target="../slideLayouts/slideLayout48.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49.sv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6.xml"/><Relationship Id="rId1" Type="http://schemas.openxmlformats.org/officeDocument/2006/relationships/slideLayout" Target="../slideLayouts/slideLayout6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6.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5" Type="http://schemas.openxmlformats.org/officeDocument/2006/relationships/image" Target="../media/image156.png"/><Relationship Id="rId4" Type="http://schemas.openxmlformats.org/officeDocument/2006/relationships/image" Target="../media/image1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3"/>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5" name="Picture 4">
            <a:extLst>
              <a:ext uri="{FF2B5EF4-FFF2-40B4-BE49-F238E27FC236}">
                <a16:creationId xmlns:a16="http://schemas.microsoft.com/office/drawing/2014/main" id="{7546B5F5-56B6-4950-9327-F44582568BE0}"/>
              </a:ext>
            </a:extLst>
          </p:cNvPr>
          <p:cNvPicPr>
            <a:picLocks noChangeAspect="1"/>
          </p:cNvPicPr>
          <p:nvPr/>
        </p:nvPicPr>
        <p:blipFill>
          <a:blip r:embed="rId4"/>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97764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2"/>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3"/>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
        <p:nvSpPr>
          <p:cNvPr id="4" name="TextBox 3">
            <a:extLst>
              <a:ext uri="{FF2B5EF4-FFF2-40B4-BE49-F238E27FC236}">
                <a16:creationId xmlns:a16="http://schemas.microsoft.com/office/drawing/2014/main" id="{01476C0F-113C-49B7-B22A-B575A4DC1F12}"/>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libraryname</a:t>
            </a:r>
            <a:r>
              <a:rPr lang="en-US" sz="2000" dirty="0">
                <a:gradFill>
                  <a:gsLst>
                    <a:gs pos="2917">
                      <a:schemeClr val="tx1"/>
                    </a:gs>
                    <a:gs pos="30000">
                      <a:schemeClr val="tx1"/>
                    </a:gs>
                  </a:gsLst>
                  <a:lin ang="5400000" scaled="0"/>
                </a:gra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3"/>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4"/>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t>Create a new notebook within the Develop hub of Synapse Studio.</a:t>
            </a:r>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r>
              <a:rPr lang="en-US"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gradFill>
                  <a:gsLst>
                    <a:gs pos="1250">
                      <a:srgbClr val="1A1A1A"/>
                    </a:gs>
                    <a:gs pos="100000">
                      <a:srgbClr val="1A1A1A"/>
                    </a:gs>
                  </a:gsLst>
                  <a:lin ang="5400000" scaled="0"/>
                </a:gradFill>
              </a:rPr>
              <a:t>The name of the </a:t>
            </a:r>
            <a:r>
              <a:rPr lang="en-US" sz="1765" dirty="0" err="1">
                <a:gradFill>
                  <a:gsLst>
                    <a:gs pos="1250">
                      <a:srgbClr val="1A1A1A"/>
                    </a:gs>
                    <a:gs pos="100000">
                      <a:srgbClr val="1A1A1A"/>
                    </a:gs>
                  </a:gsLst>
                  <a:lin ang="5400000" scaled="0"/>
                </a:gradFill>
              </a:rPr>
              <a:t>Jupyter</a:t>
            </a:r>
            <a:r>
              <a:rPr lang="en-US" sz="1765" dirty="0">
                <a:gradFill>
                  <a:gsLst>
                    <a:gs pos="1250">
                      <a:srgbClr val="1A1A1A"/>
                    </a:gs>
                    <a:gs pos="100000">
                      <a:srgbClr val="1A1A1A"/>
                    </a:gs>
                  </a:gsLst>
                  <a:lin ang="5400000" scaled="0"/>
                </a:gradFill>
              </a:rPr>
              <a:t> notebook can be set in the Properties dialog. You can now re-name published notebooks!</a:t>
            </a: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6696683-6870-45F8-911B-DF71733A2BB9}"/>
              </a:ext>
            </a:extLst>
          </p:cNvPr>
          <p:cNvPicPr>
            <a:picLocks noChangeAspect="1"/>
          </p:cNvPicPr>
          <p:nvPr/>
        </p:nvPicPr>
        <p:blipFill>
          <a:blip r:embed="rId5"/>
          <a:stretch>
            <a:fillRect/>
          </a:stretch>
        </p:blipFill>
        <p:spPr>
          <a:xfrm>
            <a:off x="7889132" y="3439268"/>
            <a:ext cx="2258013" cy="3351895"/>
          </a:xfrm>
          <a:prstGeom prst="rect">
            <a:avLst/>
          </a:prstGeom>
        </p:spPr>
      </p:pic>
    </p:spTree>
    <p:extLst>
      <p:ext uri="{BB962C8B-B14F-4D97-AF65-F5344CB8AC3E}">
        <p14:creationId xmlns:p14="http://schemas.microsoft.com/office/powerpoint/2010/main" val="15559420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dirty="0">
                <a:gradFill>
                  <a:gsLst>
                    <a:gs pos="1250">
                      <a:srgbClr val="1A1A1A"/>
                    </a:gs>
                    <a:gs pos="100000">
                      <a:srgbClr val="1A1A1A"/>
                    </a:gs>
                  </a:gsLst>
                  <a:lin ang="5400000" scaled="0"/>
                </a:gradFill>
              </a:rPr>
              <a:t>before</a:t>
            </a:r>
            <a:r>
              <a:rPr lang="en-US" sz="1600" dirty="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632876"/>
          </a:xfrm>
          <a:prstGeom prst="rect">
            <a:avLst/>
          </a:prstGeom>
        </p:spPr>
      </p:pic>
    </p:spTree>
    <p:extLst>
      <p:ext uri="{BB962C8B-B14F-4D97-AF65-F5344CB8AC3E}">
        <p14:creationId xmlns:p14="http://schemas.microsoft.com/office/powerpoint/2010/main" val="21343692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9436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Presentations: Spark for Data Science</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910604"/>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3" name="Rectangle 102">
            <a:extLst>
              <a:ext uri="{FF2B5EF4-FFF2-40B4-BE49-F238E27FC236}">
                <a16:creationId xmlns:a16="http://schemas.microsoft.com/office/drawing/2014/main" id="{0D1E2659-B4B4-1740-ABD5-37105040CF5A}"/>
              </a:ext>
            </a:extLst>
          </p:cNvPr>
          <p:cNvSpPr/>
          <p:nvPr/>
        </p:nvSpPr>
        <p:spPr>
          <a:xfrm>
            <a:off x="1179308" y="2133979"/>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
        <p:nvSpPr>
          <p:cNvPr id="104" name="Rectangle 103">
            <a:extLst>
              <a:ext uri="{FF2B5EF4-FFF2-40B4-BE49-F238E27FC236}">
                <a16:creationId xmlns:a16="http://schemas.microsoft.com/office/drawing/2014/main" id="{5C2E1DC7-6E0F-8A4E-A825-D38E4D97B03C}"/>
              </a:ext>
            </a:extLst>
          </p:cNvPr>
          <p:cNvSpPr/>
          <p:nvPr/>
        </p:nvSpPr>
        <p:spPr>
          <a:xfrm>
            <a:off x="1179308" y="2881547"/>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79308" y="3104922"/>
            <a:ext cx="3707680"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PoC Challenge 3</a:t>
            </a:r>
          </a:p>
        </p:txBody>
      </p:sp>
      <p:sp>
        <p:nvSpPr>
          <p:cNvPr id="106" name="Rectangle 105">
            <a:extLst>
              <a:ext uri="{FF2B5EF4-FFF2-40B4-BE49-F238E27FC236}">
                <a16:creationId xmlns:a16="http://schemas.microsoft.com/office/drawing/2014/main" id="{236B72B9-B932-8A47-87A0-7888582FB42C}"/>
              </a:ext>
            </a:extLst>
          </p:cNvPr>
          <p:cNvSpPr/>
          <p:nvPr/>
        </p:nvSpPr>
        <p:spPr>
          <a:xfrm>
            <a:off x="1179308" y="3748501"/>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644755"/>
            <a:ext cx="3707680" cy="17373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2507763"/>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sp>
        <p:nvSpPr>
          <p:cNvPr id="41" name="Rectangle 40">
            <a:extLst>
              <a:ext uri="{FF2B5EF4-FFF2-40B4-BE49-F238E27FC236}">
                <a16:creationId xmlns:a16="http://schemas.microsoft.com/office/drawing/2014/main" id="{47A14C65-8A77-46AF-A90F-FF5BF732296E}"/>
              </a:ext>
            </a:extLst>
          </p:cNvPr>
          <p:cNvSpPr/>
          <p:nvPr/>
        </p:nvSpPr>
        <p:spPr>
          <a:xfrm>
            <a:off x="1187526" y="5119843"/>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4</a:t>
            </a: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Rectangle 41">
            <a:extLst>
              <a:ext uri="{FF2B5EF4-FFF2-40B4-BE49-F238E27FC236}">
                <a16:creationId xmlns:a16="http://schemas.microsoft.com/office/drawing/2014/main" id="{4AC1896E-98F2-4A65-9713-56A2F41DEE2C}"/>
              </a:ext>
            </a:extLst>
          </p:cNvPr>
          <p:cNvSpPr/>
          <p:nvPr/>
        </p:nvSpPr>
        <p:spPr>
          <a:xfrm>
            <a:off x="1187526" y="4243268"/>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Continue PoC Challenge 3</a:t>
            </a:r>
          </a:p>
        </p:txBody>
      </p:sp>
      <p:sp>
        <p:nvSpPr>
          <p:cNvPr id="43" name="Rectangle 42">
            <a:extLst>
              <a:ext uri="{FF2B5EF4-FFF2-40B4-BE49-F238E27FC236}">
                <a16:creationId xmlns:a16="http://schemas.microsoft.com/office/drawing/2014/main" id="{0B01A63A-A0DE-41EB-95A5-4DB588731127}"/>
              </a:ext>
            </a:extLst>
          </p:cNvPr>
          <p:cNvSpPr/>
          <p:nvPr/>
        </p:nvSpPr>
        <p:spPr>
          <a:xfrm>
            <a:off x="1187526" y="489160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44" name="Rectangle 43">
            <a:extLst>
              <a:ext uri="{FF2B5EF4-FFF2-40B4-BE49-F238E27FC236}">
                <a16:creationId xmlns:a16="http://schemas.microsoft.com/office/drawing/2014/main" id="{9D17A8A9-4C41-43B8-A0A7-3BC63ABCFC73}"/>
              </a:ext>
            </a:extLst>
          </p:cNvPr>
          <p:cNvSpPr/>
          <p:nvPr/>
        </p:nvSpPr>
        <p:spPr>
          <a:xfrm>
            <a:off x="1187526" y="5996418"/>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Continue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4</a:t>
            </a: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Rectangle 44">
            <a:extLst>
              <a:ext uri="{FF2B5EF4-FFF2-40B4-BE49-F238E27FC236}">
                <a16:creationId xmlns:a16="http://schemas.microsoft.com/office/drawing/2014/main" id="{5C4FEA4F-416F-4AF3-95E1-F6DDA796D8A7}"/>
              </a:ext>
            </a:extLst>
          </p:cNvPr>
          <p:cNvSpPr/>
          <p:nvPr/>
        </p:nvSpPr>
        <p:spPr>
          <a:xfrm>
            <a:off x="1187526" y="5768178"/>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17246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400848544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8153115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166613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1</a:t>
            </a:r>
            <a:r>
              <a:rPr lang="en-US" sz="1961" b="1" dirty="0">
                <a:solidFill>
                  <a:srgbClr val="8661C5"/>
                </a:solidFill>
              </a:rPr>
              <a:t>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3" name="Title 2"/>
          <p:cNvSpPr>
            <a:spLocks noGrp="1"/>
          </p:cNvSpPr>
          <p:nvPr>
            <p:ph type="title"/>
          </p:nvPr>
        </p:nvSpPr>
        <p:spPr>
          <a:xfrm>
            <a:off x="4821699" y="793244"/>
            <a:ext cx="3490781" cy="553920"/>
          </a:xfrm>
        </p:spPr>
        <p:txBody>
          <a:bodyPr/>
          <a:lstStyle/>
          <a:p>
            <a:r>
              <a:rPr lang="en-US"/>
              <a:t>Agenda</a:t>
            </a: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3242363"/>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Notebooks</a:t>
            </a:r>
          </a:p>
          <a:p>
            <a:pPr marL="281677" lvl="1" indent="0" defTabSz="932563">
              <a:buNone/>
              <a:defRPr/>
            </a:pPr>
            <a:r>
              <a:rPr lang="en-US" sz="1765" dirty="0">
                <a:solidFill>
                  <a:srgbClr val="1A1A1A"/>
                </a:solidFill>
              </a:rPr>
              <a:t>Understand the notebook paradigm and how to use them in Synapse.</a:t>
            </a:r>
          </a:p>
          <a:p>
            <a:pPr marL="0" indent="0" defTabSz="932563">
              <a:buNone/>
              <a:defRPr/>
            </a:pPr>
            <a:endParaRPr lang="en-US" sz="1961" dirty="0">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04966" y="4818592"/>
            <a:ext cx="6536776"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3</a:t>
            </a:r>
            <a:r>
              <a:rPr lang="en-US" sz="1961" b="1" dirty="0">
                <a:solidFill>
                  <a:srgbClr val="8661C5"/>
                </a:solidFill>
              </a:rPr>
              <a:t>  Machine Learning with Synapse and Azure ML</a:t>
            </a:r>
          </a:p>
          <a:p>
            <a:pPr marL="281677" lvl="1" indent="0" defTabSz="932563">
              <a:buNone/>
              <a:defRPr/>
            </a:pPr>
            <a:r>
              <a:rPr lang="en-US" sz="1765" dirty="0">
                <a:solidFill>
                  <a:srgbClr val="1A1A1A"/>
                </a:solidFill>
              </a:rPr>
              <a:t>How to train and deploy models with Synapse and Azure Machine Learning.</a:t>
            </a:r>
          </a:p>
          <a:p>
            <a:pPr marL="0" indent="0" defTabSz="932563">
              <a:buNone/>
              <a:defRPr/>
            </a:pPr>
            <a:endParaRPr lang="en-US" sz="1961" dirty="0">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41242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45</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security</a:t>
            </a:r>
          </a:p>
          <a:p>
            <a:pPr marL="281677" lvl="1" indent="0">
              <a:buNone/>
            </a:pPr>
            <a:r>
              <a:rPr lang="en-US" sz="1765" dirty="0">
                <a:solidFill>
                  <a:schemeClr val="tx1"/>
                </a:solidFill>
              </a:rPr>
              <a:t>Synapse Managed Virtual Network and Managed private endpoints</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796234" y="2721328"/>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0.6.1 support</a:t>
            </a:r>
          </a:p>
          <a:p>
            <a:pPr marL="957727" lvl="3" indent="-285695">
              <a:buFont typeface="Arial" panose="020B0604020202020204" pitchFamily="34" charset="0"/>
              <a:buChar char="•"/>
            </a:pPr>
            <a:r>
              <a:rPr lang="en-US" sz="1568" dirty="0" err="1"/>
              <a:t>.Net</a:t>
            </a:r>
            <a:r>
              <a:rPr lang="en-US" sz="1568" dirty="0"/>
              <a:t> Core 3.1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Data Security in Synapse</a:t>
            </a:r>
            <a:endParaRPr lang="en-US" dirty="0"/>
          </a:p>
        </p:txBody>
      </p:sp>
    </p:spTree>
    <p:extLst>
      <p:ext uri="{BB962C8B-B14F-4D97-AF65-F5344CB8AC3E}">
        <p14:creationId xmlns:p14="http://schemas.microsoft.com/office/powerpoint/2010/main" val="55746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758547"/>
          </a:xfrm>
        </p:spPr>
        <p:txBody>
          <a:bodyPr/>
          <a:lstStyle/>
          <a:p>
            <a:pPr lvl="0"/>
            <a:r>
              <a:rPr lang="en-US" dirty="0">
                <a:solidFill>
                  <a:srgbClr val="0078D7"/>
                </a:solidFill>
              </a:rPr>
              <a:t>Overview</a:t>
            </a:r>
          </a:p>
          <a:p>
            <a:pPr lvl="0">
              <a:spcBef>
                <a:spcPts val="600"/>
              </a:spcBef>
            </a:pPr>
            <a:r>
              <a:rPr lang="en-US" sz="1600" dirty="0">
                <a:latin typeface="Segoe UI"/>
              </a:rPr>
              <a:t>Manage user identities in one location.</a:t>
            </a:r>
          </a:p>
          <a:p>
            <a:pPr lvl="0">
              <a:spcBef>
                <a:spcPts val="600"/>
              </a:spcBef>
              <a:spcAft>
                <a:spcPts val="1200"/>
              </a:spcAft>
            </a:pPr>
            <a:r>
              <a:rPr lang="en-US" sz="1600" dirty="0">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latin typeface="Segoe UI"/>
            </a:endParaRPr>
          </a:p>
          <a:p>
            <a:pPr lvl="0"/>
            <a:r>
              <a:rPr lang="en-US" dirty="0">
                <a:solidFill>
                  <a:srgbClr val="0078D7"/>
                </a:solidFill>
              </a:rPr>
              <a:t>Benefits</a:t>
            </a:r>
          </a:p>
          <a:p>
            <a:pPr>
              <a:spcBef>
                <a:spcPts val="600"/>
              </a:spcBef>
            </a:pPr>
            <a:r>
              <a:rPr lang="en-US" sz="1600" dirty="0">
                <a:latin typeface="Segoe UI"/>
              </a:rPr>
              <a:t>Enables management of database permissions by using external Azure Active Directory groups</a:t>
            </a:r>
          </a:p>
          <a:p>
            <a:pPr lvl="0">
              <a:spcBef>
                <a:spcPts val="600"/>
              </a:spcBef>
            </a:pPr>
            <a:r>
              <a:rPr lang="en-US" sz="1600" dirty="0">
                <a:latin typeface="Segoe UI"/>
              </a:rPr>
              <a:t>Allows password rotation in a single place</a:t>
            </a:r>
          </a:p>
          <a:p>
            <a:pPr>
              <a:spcBef>
                <a:spcPts val="600"/>
              </a:spcBef>
            </a:pPr>
            <a:r>
              <a:rPr lang="en-US" sz="1600" dirty="0">
                <a:latin typeface="Segoe UI"/>
              </a:rPr>
              <a:t>Alternative to SQL Server authentication</a:t>
            </a:r>
          </a:p>
          <a:p>
            <a:pPr lvl="0">
              <a:spcBef>
                <a:spcPts val="600"/>
              </a:spcBef>
            </a:pPr>
            <a:r>
              <a:rPr lang="en-US" sz="1600" dirty="0">
                <a:latin typeface="Segoe UI"/>
              </a:rPr>
              <a:t>Eliminates the need to store passwords</a:t>
            </a:r>
          </a:p>
          <a:p>
            <a:pPr lvl="0">
              <a:spcBef>
                <a:spcPts val="600"/>
              </a:spcBef>
            </a:pPr>
            <a:r>
              <a:rPr lang="en-US" sz="1600" dirty="0">
                <a:latin typeface="Segoe UI"/>
                <a:cs typeface="Segoe UI Semibold" panose="020B0702040204020203" pitchFamily="34" charset="0"/>
              </a:rPr>
              <a:t>Secure ADLS Gen 2 using a combination of RBAC and ACLs</a:t>
            </a:r>
            <a:endParaRPr lang="en-US" sz="1600" dirty="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3827157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66 85 335</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7181"/>
            <a:ext cx="4743637" cy="47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56515896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92</a:t>
            </a:fld>
            <a:endParaRPr lang="en-US"/>
          </a:p>
        </p:txBody>
      </p:sp>
    </p:spTree>
    <p:extLst>
      <p:ext uri="{BB962C8B-B14F-4D97-AF65-F5344CB8AC3E}">
        <p14:creationId xmlns:p14="http://schemas.microsoft.com/office/powerpoint/2010/main" val="18535983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5" y="2300453"/>
            <a:ext cx="10055891" cy="488788"/>
          </a:xfrm>
        </p:spPr>
        <p:txBody>
          <a:bodyPr/>
          <a:lstStyle/>
          <a:p>
            <a:r>
              <a:rPr lang="en-US" dirty="0"/>
              <a:t>POC Challenges 3 &amp; 4: group-based lab exercises</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892552"/>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hlinkClick r:id="rId16"/>
              </a:rPr>
              <a:t>https://github.com/solliancenet/azure-synapse-analytics-workshop-300-2-day</a:t>
            </a:r>
            <a:endParaRPr lang="en-US" sz="1400" dirty="0">
              <a:solidFill>
                <a:schemeClr val="tx2"/>
              </a:solidFill>
              <a:cs typeface="Segoe UI" pitchFamily="34" charset="0"/>
            </a:endParaRP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3167368"/>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today</a:t>
            </a:r>
            <a:r>
              <a:rPr lang="en-US" sz="2800" dirty="0">
                <a:solidFill>
                  <a:srgbClr val="203C66"/>
                </a:solidFill>
              </a:rPr>
              <a: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96</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2055</TotalTime>
  <Words>10046</Words>
  <Application>Microsoft Office PowerPoint</Application>
  <PresentationFormat>Widescreen</PresentationFormat>
  <Paragraphs>1248</Paragraphs>
  <Slides>97</Slides>
  <Notes>56</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97</vt:i4>
      </vt:variant>
    </vt:vector>
  </HeadingPairs>
  <TitlesOfParts>
    <vt:vector size="111" baseType="lpstr">
      <vt:lpstr>Arial</vt:lpstr>
      <vt:lpstr>Arial Nova</vt:lpstr>
      <vt:lpstr>Calibri</vt:lpstr>
      <vt:lpstr>Calibri Light</vt:lpstr>
      <vt:lpstr>Consolas</vt:lpstr>
      <vt:lpstr>Helvetica</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2</vt:lpstr>
      <vt:lpstr>PowerPoint Presentation</vt:lpstr>
      <vt:lpstr>Spark for Data Science</vt:lpstr>
      <vt:lpstr>Agenda</vt:lpstr>
      <vt:lpstr>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Microsoft Spark Utilities</vt:lpstr>
      <vt:lpstr>Pop Quiz #4</vt:lpstr>
      <vt:lpstr>Pop Quiz #4</vt:lpstr>
      <vt:lpstr>Machine Learning in Azure Synapse Analytics</vt:lpstr>
      <vt:lpstr>Spark ML Algorithms</vt:lpstr>
      <vt:lpstr>Synapse Analytics and the Machine Learning Process</vt:lpstr>
      <vt:lpstr>Making predictions with T-SQL</vt:lpstr>
      <vt:lpstr>What is ONNX?</vt:lpstr>
      <vt:lpstr>PowerPoint Presentation</vt:lpstr>
      <vt:lpstr>PowerPoint Presentation</vt:lpstr>
      <vt:lpstr>PowerPoint Presentation</vt:lpstr>
      <vt:lpstr>PowerPoint Presentation</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IP Firewall Rules</vt:lpstr>
      <vt:lpstr>Firewall configuration on the portal</vt:lpstr>
      <vt:lpstr>Managed VNet</vt:lpstr>
      <vt:lpstr>Managed VNet</vt:lpstr>
      <vt:lpstr>Private Endpoints</vt:lpstr>
      <vt:lpstr>Managed VNets in the Synapse Workspace</vt:lpstr>
      <vt:lpstr>Connecting to Synapse from On-Premises</vt:lpstr>
      <vt:lpstr>Self-hosted Integration Runtime in Synapse Workspace</vt:lpstr>
      <vt:lpstr>Self-hosted Integration Runtime in Synapse Workspace</vt:lpstr>
      <vt:lpstr>Data Security in Synapse</vt:lpstr>
      <vt:lpstr>Azure Active Directory authentication</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Monitor &amp; Manage</vt:lpstr>
      <vt:lpstr>Agenda</vt:lpstr>
      <vt:lpstr>Discussion…</vt:lpstr>
      <vt:lpstr>Monitor Hub</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Mentimeter Poll</vt:lpstr>
      <vt:lpstr>PowerPoint Presentation</vt:lpstr>
      <vt:lpstr>PowerPoint Presentation</vt:lpstr>
      <vt:lpstr>POC Challenges 3 &amp; 4: group-based lab exercises</vt:lpstr>
      <vt:lpstr>PowerPoint Presentation</vt:lpstr>
      <vt:lpstr>A few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79</cp:revision>
  <dcterms:created xsi:type="dcterms:W3CDTF">2020-05-01T23:34:12Z</dcterms:created>
  <dcterms:modified xsi:type="dcterms:W3CDTF">2021-03-16T17:36:55Z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